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62" r:id="rId2"/>
    <p:sldId id="284" r:id="rId3"/>
    <p:sldId id="289" r:id="rId4"/>
    <p:sldId id="256" r:id="rId5"/>
    <p:sldId id="265" r:id="rId6"/>
    <p:sldId id="298" r:id="rId7"/>
    <p:sldId id="257" r:id="rId8"/>
    <p:sldId id="266" r:id="rId9"/>
    <p:sldId id="288" r:id="rId10"/>
    <p:sldId id="268" r:id="rId11"/>
    <p:sldId id="259" r:id="rId12"/>
    <p:sldId id="312" r:id="rId13"/>
    <p:sldId id="313" r:id="rId14"/>
    <p:sldId id="314" r:id="rId15"/>
    <p:sldId id="304" r:id="rId16"/>
    <p:sldId id="260" r:id="rId17"/>
    <p:sldId id="300" r:id="rId18"/>
    <p:sldId id="301" r:id="rId19"/>
    <p:sldId id="315" r:id="rId20"/>
    <p:sldId id="316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A"/>
    <a:srgbClr val="F47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89947" autoAdjust="0"/>
  </p:normalViewPr>
  <p:slideViewPr>
    <p:cSldViewPr>
      <p:cViewPr>
        <p:scale>
          <a:sx n="66" d="100"/>
          <a:sy n="66" d="100"/>
        </p:scale>
        <p:origin x="-15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083C6EC-09C2-4BEC-9EEE-67FE3A848C12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B123E7-ACF2-4190-BFD6-6E63AD9498F7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023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260648"/>
            <a:ext cx="9144000" cy="461665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s-C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C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741F-73B9-4E87-82C1-2CFCB95C25BE}" type="datetimeFigureOut">
              <a:rPr lang="es-CR" smtClean="0"/>
              <a:pPr/>
              <a:t>15/08/2013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7606E-BAD1-4267-A8A5-025350730D85}" type="slidenum">
              <a:rPr lang="es-CR" smtClean="0"/>
              <a:pPr/>
              <a:t>‹#›</a:t>
            </a:fld>
            <a:endParaRPr lang="es-C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jimenez\AppData\Local\Temp\Rar$DI09.530\Untitled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1343508" cy="14847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27584" y="1772816"/>
            <a:ext cx="756084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ambria" pitchFamily="18" charset="0"/>
              </a:rPr>
              <a:t>EARTH University:</a:t>
            </a:r>
          </a:p>
          <a:p>
            <a:pPr algn="ctr"/>
            <a:r>
              <a:rPr lang="en-US" sz="4800" dirty="0" smtClean="0">
                <a:latin typeface="Cambria" pitchFamily="18" charset="0"/>
              </a:rPr>
              <a:t>Leadership for </a:t>
            </a:r>
          </a:p>
          <a:p>
            <a:pPr algn="ctr"/>
            <a:r>
              <a:rPr lang="en-US" sz="4800" dirty="0" smtClean="0">
                <a:latin typeface="Cambria" pitchFamily="18" charset="0"/>
              </a:rPr>
              <a:t>Sustainable Development</a:t>
            </a:r>
          </a:p>
          <a:p>
            <a:pPr algn="ctr"/>
            <a:r>
              <a:rPr lang="en-US" sz="4800" dirty="0" smtClean="0">
                <a:latin typeface="Cambria" pitchFamily="18" charset="0"/>
              </a:rPr>
              <a:t> </a:t>
            </a:r>
          </a:p>
          <a:p>
            <a:pPr algn="ctr"/>
            <a:endParaRPr lang="es-CR" sz="3200" dirty="0" smtClean="0">
              <a:latin typeface="Cambria" pitchFamily="18" charset="0"/>
            </a:endParaRPr>
          </a:p>
          <a:p>
            <a:pPr algn="ctr"/>
            <a:r>
              <a:rPr lang="en-US" sz="3200" i="1" dirty="0" smtClean="0">
                <a:latin typeface="Cambria" pitchFamily="18" charset="0"/>
              </a:rPr>
              <a:t>Together we can make a difference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G_23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947" cy="6858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vert="horz" lIns="91440" tIns="45720" rIns="91440" bIns="45720" numCol="2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/>
              <a:t>	</a:t>
            </a:r>
            <a:r>
              <a:rPr lang="en-US" b="1" dirty="0" smtClean="0">
                <a:latin typeface="Century Gothic" pitchFamily="34" charset="0"/>
              </a:rPr>
              <a:t>Social commitment: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Community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development program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>
                <a:latin typeface="Century Gothic" pitchFamily="34" charset="0"/>
              </a:rPr>
              <a:t>Experience</a:t>
            </a:r>
            <a:r>
              <a:rPr lang="en-US" dirty="0" smtClean="0">
                <a:latin typeface="Century Gothic" pitchFamily="34" charset="0"/>
              </a:rPr>
              <a:t> at EARTH-La </a:t>
            </a:r>
            <a:r>
              <a:rPr lang="en-US" dirty="0" err="1" smtClean="0">
                <a:latin typeface="Century Gothic" pitchFamily="34" charset="0"/>
              </a:rPr>
              <a:t>Flor</a:t>
            </a:r>
            <a:endParaRPr lang="en-US" dirty="0" smtClean="0"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Community development requirement during internship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b="1" dirty="0" smtClean="0">
                <a:latin typeface="Century Gothic" pitchFamily="34" charset="0"/>
              </a:rPr>
              <a:t>Environmental commitment: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Sustainable agricultural systems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Organic</a:t>
            </a:r>
            <a:r>
              <a:rPr kumimoji="0" lang="en-US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 farming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aseline="0" dirty="0" smtClean="0">
                <a:latin typeface="Century Gothic" pitchFamily="34" charset="0"/>
              </a:rPr>
              <a:t>Carbon</a:t>
            </a:r>
            <a:r>
              <a:rPr lang="en-US" dirty="0" smtClean="0">
                <a:latin typeface="Century Gothic" pitchFamily="34" charset="0"/>
              </a:rPr>
              <a:t> neutrality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</a:rPr>
              <a:t>Waste management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latin typeface="Century Gothic" pitchFamily="34" charset="0"/>
              </a:rPr>
              <a:t>Alternative energy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2048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</a:rPr>
              <a:t>Social and environmental awareness </a:t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s-CR" dirty="0" smtClean="0">
                <a:solidFill>
                  <a:schemeClr val="bg1"/>
                </a:solidFill>
              </a:rPr>
              <a:t> </a:t>
            </a:r>
            <a:endParaRPr lang="es-C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17232"/>
            <a:ext cx="9144000" cy="1584176"/>
          </a:xfrm>
        </p:spPr>
        <p:txBody>
          <a:bodyPr numCol="2">
            <a:normAutofit fontScale="55000" lnSpcReduction="20000"/>
          </a:bodyPr>
          <a:lstStyle/>
          <a:p>
            <a:pPr>
              <a:buNone/>
            </a:pPr>
            <a:r>
              <a:rPr lang="en-US" sz="3500" b="1" dirty="0" smtClean="0"/>
              <a:t>1750 alumni from 28 countries</a:t>
            </a:r>
          </a:p>
          <a:p>
            <a:pPr>
              <a:buNone/>
            </a:pPr>
            <a:r>
              <a:rPr lang="en-US" sz="3500" dirty="0" smtClean="0"/>
              <a:t>86% work in their country of origin</a:t>
            </a:r>
          </a:p>
          <a:p>
            <a:pPr>
              <a:buNone/>
            </a:pPr>
            <a:r>
              <a:rPr lang="en-US" sz="3500" dirty="0" smtClean="0"/>
              <a:t>23% run their own or family business</a:t>
            </a:r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75% social impact</a:t>
            </a:r>
          </a:p>
          <a:p>
            <a:pPr>
              <a:buNone/>
            </a:pPr>
            <a:r>
              <a:rPr lang="en-US" sz="3500" dirty="0" smtClean="0"/>
              <a:t>62% environmental impact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16386" name="Picture 1" descr="http://a7.sphotos.ak.fbcdn.net/hphotos-ak-snc6/250016_10150660764785385_757640384_18953379_7574331_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73" b="24693"/>
          <a:stretch>
            <a:fillRect/>
          </a:stretch>
        </p:blipFill>
        <p:spPr bwMode="auto">
          <a:xfrm>
            <a:off x="0" y="1772816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earth.ac.cr/wp-content/uploads/2011/11/Andrea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2562225" cy="1733551"/>
          </a:xfrm>
          <a:prstGeom prst="rect">
            <a:avLst/>
          </a:prstGeom>
          <a:noFill/>
        </p:spPr>
      </p:pic>
      <p:pic>
        <p:nvPicPr>
          <p:cNvPr id="16389" name="Picture 5" descr="C:\Users\kjimenez\AppData\Local\Microsoft\Windows\Temporary Internet Files\Content.Outlook\6QB2XZQM\JAB_9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29"/>
          <a:stretch>
            <a:fillRect/>
          </a:stretch>
        </p:blipFill>
        <p:spPr bwMode="auto">
          <a:xfrm>
            <a:off x="4283968" y="1772816"/>
            <a:ext cx="2592288" cy="1728193"/>
          </a:xfrm>
          <a:prstGeom prst="rect">
            <a:avLst/>
          </a:prstGeom>
          <a:noFill/>
        </p:spPr>
      </p:pic>
      <p:pic>
        <p:nvPicPr>
          <p:cNvPr id="16390" name="Picture 6" descr="C:\Users\kjimenez\Documents\Memoria\MEMORIA FINAL\14 Stephany in Prohuerta garde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757" t="7923" r="12415" b="40058"/>
          <a:stretch>
            <a:fillRect/>
          </a:stretch>
        </p:blipFill>
        <p:spPr bwMode="auto">
          <a:xfrm>
            <a:off x="6804248" y="1772816"/>
            <a:ext cx="2339752" cy="1728191"/>
          </a:xfrm>
          <a:prstGeom prst="rect">
            <a:avLst/>
          </a:prstGeom>
          <a:noFill/>
        </p:spPr>
      </p:pic>
      <p:pic>
        <p:nvPicPr>
          <p:cNvPr id="16391" name="Picture 7" descr="C:\Users\kjimenez\Documents\Memoria\MEMORIA FINAL\29 Marbin bioga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09"/>
          <a:stretch>
            <a:fillRect/>
          </a:stretch>
        </p:blipFill>
        <p:spPr bwMode="auto">
          <a:xfrm>
            <a:off x="0" y="3789040"/>
            <a:ext cx="2627783" cy="1728191"/>
          </a:xfrm>
          <a:prstGeom prst="rect">
            <a:avLst/>
          </a:prstGeom>
          <a:noFill/>
        </p:spPr>
      </p:pic>
      <p:pic>
        <p:nvPicPr>
          <p:cNvPr id="16392" name="Picture 8" descr="C:\Users\kjimenez\AppData\Local\Microsoft\Windows\Temporary Internet Files\Content.Outlook\6QB2XZQM\BLANCA SERVIAGRO DEL CAMP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0000"/>
          <a:stretch>
            <a:fillRect/>
          </a:stretch>
        </p:blipFill>
        <p:spPr bwMode="auto">
          <a:xfrm>
            <a:off x="2627784" y="3789040"/>
            <a:ext cx="2160240" cy="1728192"/>
          </a:xfrm>
          <a:prstGeom prst="rect">
            <a:avLst/>
          </a:prstGeom>
          <a:noFill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92"/>
          <a:stretch>
            <a:fillRect/>
          </a:stretch>
        </p:blipFill>
        <p:spPr bwMode="auto">
          <a:xfrm>
            <a:off x="4788024" y="3789040"/>
            <a:ext cx="2496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 descr="C:\Users\kjimenez\Desktop\Kalema\Kalem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31" t="28235" b="21137"/>
          <a:stretch>
            <a:fillRect/>
          </a:stretch>
        </p:blipFill>
        <p:spPr bwMode="auto">
          <a:xfrm>
            <a:off x="7186430" y="3789040"/>
            <a:ext cx="1957570" cy="17281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s-CR" dirty="0" err="1" smtClean="0">
                <a:solidFill>
                  <a:schemeClr val="bg1"/>
                </a:solidFill>
              </a:rPr>
              <a:t>Alumni</a:t>
            </a:r>
            <a:r>
              <a:rPr lang="es-CR" dirty="0" smtClean="0">
                <a:solidFill>
                  <a:schemeClr val="bg1"/>
                </a:solidFill>
              </a:rPr>
              <a:t> </a:t>
            </a:r>
            <a:r>
              <a:rPr lang="es-CR" dirty="0" err="1" smtClean="0">
                <a:solidFill>
                  <a:schemeClr val="bg1"/>
                </a:solidFill>
              </a:rPr>
              <a:t>impact</a:t>
            </a:r>
            <a:endParaRPr lang="es-C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cking plant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80728"/>
            <a:ext cx="3360000" cy="2520000"/>
          </a:xfrm>
          <a:prstGeom prst="rect">
            <a:avLst/>
          </a:prstGeom>
        </p:spPr>
      </p:pic>
      <p:pic>
        <p:nvPicPr>
          <p:cNvPr id="6" name="Picture 5" descr="IMG_843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76" y="981008"/>
            <a:ext cx="3360000" cy="2520000"/>
          </a:xfrm>
          <a:prstGeom prst="rect">
            <a:avLst/>
          </a:prstGeom>
        </p:spPr>
      </p:pic>
      <p:pic>
        <p:nvPicPr>
          <p:cNvPr id="9" name="Picture 8" descr="wf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408" y="3933336"/>
            <a:ext cx="3360000" cy="2520000"/>
          </a:xfrm>
          <a:prstGeom prst="rect">
            <a:avLst/>
          </a:prstGeom>
        </p:spPr>
      </p:pic>
      <p:pic>
        <p:nvPicPr>
          <p:cNvPr id="10" name="Picture 9" descr="banana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933336"/>
            <a:ext cx="3360001" cy="252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1600" y="26064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EARTH University Bananas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760640" cy="418058"/>
          </a:xfrm>
        </p:spPr>
        <p:txBody>
          <a:bodyPr>
            <a:noAutofit/>
          </a:bodyPr>
          <a:lstStyle/>
          <a:p>
            <a:r>
              <a:rPr lang="en-US" sz="2200" b="1" kern="0" dirty="0" smtClean="0">
                <a:ea typeface="MS PGothic" pitchFamily="34" charset="-128"/>
              </a:rPr>
              <a:t>Partnership with Whole Foods Market</a:t>
            </a:r>
            <a:endParaRPr lang="en-US" sz="2200" dirty="0"/>
          </a:p>
        </p:txBody>
      </p:sp>
      <p:pic>
        <p:nvPicPr>
          <p:cNvPr id="4" name="Picture 19" descr="San Antonio Nov 07 TMs and Interns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105" y="1590818"/>
            <a:ext cx="6001789" cy="399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1403648" y="566124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Advancing education, sustainable agriculture, and entrepreneurship in the tropics.</a:t>
            </a:r>
          </a:p>
        </p:txBody>
      </p:sp>
      <p:pic>
        <p:nvPicPr>
          <p:cNvPr id="7" name="Picture 7" descr="New WFM logo vert 3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89247"/>
            <a:ext cx="1714500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kjimenez\AppData\Local\Temp\Rar$DI09.530\Untitled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134350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sz="3200" dirty="0" err="1" smtClean="0"/>
              <a:t>We</a:t>
            </a:r>
            <a:r>
              <a:rPr lang="es-CR" sz="3200" dirty="0" smtClean="0"/>
              <a:t> are </a:t>
            </a:r>
            <a:r>
              <a:rPr lang="es-CR" sz="3200" dirty="0" err="1" smtClean="0"/>
              <a:t>proud</a:t>
            </a:r>
            <a:r>
              <a:rPr lang="es-CR" sz="3200" dirty="0" smtClean="0"/>
              <a:t> </a:t>
            </a:r>
            <a:r>
              <a:rPr lang="es-CR" sz="3200" dirty="0" err="1" smtClean="0"/>
              <a:t>to</a:t>
            </a:r>
            <a:r>
              <a:rPr lang="es-CR" sz="3200" dirty="0" smtClean="0"/>
              <a:t> </a:t>
            </a:r>
            <a:r>
              <a:rPr lang="es-CR" sz="3200" dirty="0" err="1" smtClean="0"/>
              <a:t>be</a:t>
            </a:r>
            <a:r>
              <a:rPr lang="es-CR" sz="3200" dirty="0" smtClean="0"/>
              <a:t> </a:t>
            </a:r>
            <a:r>
              <a:rPr lang="es-CR" sz="3200" dirty="0" err="1" smtClean="0"/>
              <a:t>Whole</a:t>
            </a:r>
            <a:r>
              <a:rPr lang="es-CR" sz="3200" dirty="0" smtClean="0"/>
              <a:t> </a:t>
            </a:r>
            <a:r>
              <a:rPr lang="es-CR" sz="3200" dirty="0" err="1" smtClean="0"/>
              <a:t>Trade</a:t>
            </a:r>
            <a:endParaRPr lang="en-US" sz="3200" dirty="0"/>
          </a:p>
        </p:txBody>
      </p:sp>
      <p:pic>
        <p:nvPicPr>
          <p:cNvPr id="5" name="Picture 2" descr="C:\Users\kjimenez\AppData\Local\Temp\Rar$DI09.530\Untitled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1343508" cy="1484784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211514" cy="510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5" y="5643563"/>
            <a:ext cx="844073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2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124744"/>
            <a:ext cx="4392488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Partnership with Whole Foods Market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	Not just about bananas…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It’s about creating sustainable wealth, environmental well-being and prosperity in the rural communities of the developing world.</a:t>
            </a:r>
          </a:p>
          <a:p>
            <a:endParaRPr lang="es-C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43753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0"/>
            <a:ext cx="2376264" cy="10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84" y="404984"/>
            <a:ext cx="3840000" cy="2880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04664"/>
            <a:ext cx="3746331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37012"/>
            <a:ext cx="3888432" cy="29163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40" y="3501328"/>
            <a:ext cx="3840000" cy="29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2008"/>
            <a:ext cx="7005464" cy="836712"/>
          </a:xfrm>
        </p:spPr>
        <p:txBody>
          <a:bodyPr/>
          <a:lstStyle/>
          <a:p>
            <a:r>
              <a:rPr lang="es-CR" dirty="0" err="1" smtClean="0"/>
              <a:t>Become</a:t>
            </a:r>
            <a:r>
              <a:rPr lang="es-CR" dirty="0" smtClean="0"/>
              <a:t> </a:t>
            </a:r>
            <a:r>
              <a:rPr lang="es-CR" dirty="0" err="1" smtClean="0"/>
              <a:t>an</a:t>
            </a:r>
            <a:r>
              <a:rPr lang="es-CR" dirty="0" smtClean="0"/>
              <a:t> EARTH </a:t>
            </a:r>
            <a:r>
              <a:rPr lang="es-CR" dirty="0" err="1" smtClean="0"/>
              <a:t>Student</a:t>
            </a:r>
            <a:endParaRPr lang="es-C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93272"/>
            <a:ext cx="3213000" cy="428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060848"/>
            <a:ext cx="4464000" cy="3348000"/>
          </a:xfrm>
          <a:prstGeom prst="rect">
            <a:avLst/>
          </a:prstGeom>
        </p:spPr>
      </p:pic>
      <p:pic>
        <p:nvPicPr>
          <p:cNvPr id="6" name="Picture 2" descr="C:\Users\kjimenez\AppData\Local\Temp\Rar$DI09.530\Untitled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1343508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74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Earth’s </a:t>
            </a:r>
            <a:r>
              <a:rPr lang="en-US" dirty="0" smtClean="0"/>
              <a:t>Contributions </a:t>
            </a:r>
            <a:r>
              <a:rPr lang="en-US" dirty="0" smtClean="0"/>
              <a:t>to </a:t>
            </a:r>
            <a:r>
              <a:rPr lang="en-US" dirty="0" smtClean="0"/>
              <a:t>Our </a:t>
            </a:r>
            <a:r>
              <a:rPr lang="en-US" dirty="0" smtClean="0"/>
              <a:t>Planet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Educating </a:t>
            </a:r>
            <a:r>
              <a:rPr lang="en-US" sz="2800" dirty="0" smtClean="0"/>
              <a:t>Future </a:t>
            </a:r>
            <a:r>
              <a:rPr lang="en-US" sz="2800" dirty="0" smtClean="0"/>
              <a:t>Leaders</a:t>
            </a:r>
          </a:p>
          <a:p>
            <a:r>
              <a:rPr lang="en-US" sz="2800" dirty="0">
                <a:solidFill>
                  <a:srgbClr val="002E8A"/>
                </a:solidFill>
              </a:rPr>
              <a:t>Building a Community Passionate About Environmental </a:t>
            </a:r>
            <a:r>
              <a:rPr lang="en-US" sz="2800" dirty="0" smtClean="0">
                <a:solidFill>
                  <a:srgbClr val="002E8A"/>
                </a:solidFill>
              </a:rPr>
              <a:t>Sustainability</a:t>
            </a:r>
            <a:endParaRPr lang="en-US" sz="2800" dirty="0">
              <a:solidFill>
                <a:srgbClr val="002E8A"/>
              </a:solidFill>
            </a:endParaRPr>
          </a:p>
          <a:p>
            <a:r>
              <a:rPr lang="en-US" sz="2800" dirty="0" smtClean="0"/>
              <a:t>Conducting Research and Establishing Best Practices in Sustainable </a:t>
            </a:r>
            <a:r>
              <a:rPr lang="en-US" sz="2800" dirty="0" smtClean="0"/>
              <a:t>Agriculture</a:t>
            </a:r>
          </a:p>
          <a:p>
            <a:r>
              <a:rPr lang="en-US" sz="2800" dirty="0" smtClean="0">
                <a:solidFill>
                  <a:srgbClr val="002E8A"/>
                </a:solidFill>
              </a:rPr>
              <a:t>Being a Good Neighbor to Local Communities</a:t>
            </a:r>
            <a:endParaRPr lang="en-US" sz="2800" dirty="0" smtClean="0">
              <a:solidFill>
                <a:srgbClr val="002E8A"/>
              </a:solidFill>
            </a:endParaRPr>
          </a:p>
          <a:p>
            <a:r>
              <a:rPr lang="en-US" sz="2800" dirty="0" smtClean="0"/>
              <a:t>Creating Partners that are Earth Stewards </a:t>
            </a:r>
          </a:p>
          <a:p>
            <a:r>
              <a:rPr lang="en-US" sz="2800" dirty="0" smtClean="0">
                <a:solidFill>
                  <a:srgbClr val="002E8A"/>
                </a:solidFill>
              </a:rPr>
              <a:t>Providing a Model of and Training in Carbon Neutrality (businesses and certifiers)</a:t>
            </a:r>
            <a:endParaRPr lang="en-US" sz="2800" dirty="0">
              <a:solidFill>
                <a:srgbClr val="002E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26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ere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77281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sz="5100" dirty="0" smtClean="0"/>
          </a:p>
          <a:p>
            <a:pPr algn="ctr">
              <a:buNone/>
            </a:pPr>
            <a:r>
              <a:rPr lang="en-US" sz="5100" dirty="0" smtClean="0"/>
              <a:t>	An international, non-profit university in Costa Rica with an innovative four-year undergraduate program in agricultural sciences and natural resource management.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s-CR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itchFamily="34" charset="0"/>
              </a:rPr>
              <a:t>             What is EARTH University?</a:t>
            </a:r>
            <a:endParaRPr lang="en-US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418058"/>
          </a:xfrm>
        </p:spPr>
        <p:txBody>
          <a:bodyPr/>
          <a:lstStyle/>
          <a:p>
            <a:r>
              <a:rPr lang="en-US" dirty="0" smtClean="0"/>
              <a:t>Thank You for Your Interest in Earth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894681"/>
            <a:ext cx="3937000" cy="3937000"/>
          </a:xfrm>
        </p:spPr>
      </p:pic>
    </p:spTree>
    <p:extLst>
      <p:ext uri="{BB962C8B-B14F-4D97-AF65-F5344CB8AC3E}">
        <p14:creationId xmlns:p14="http://schemas.microsoft.com/office/powerpoint/2010/main" val="339836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4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history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1980’s: </a:t>
            </a:r>
            <a:r>
              <a:rPr lang="en-US" dirty="0" smtClean="0"/>
              <a:t>Leaders in Costa Rica, USAID propose creation of EARTH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W.K. Kellogg Foundation finances feasibility study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1986: </a:t>
            </a:r>
            <a:r>
              <a:rPr lang="en-US" dirty="0" smtClean="0"/>
              <a:t>Costa Rican Congress passes law creating EARTH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USAID finances property, construction and endowment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1990:  </a:t>
            </a:r>
            <a:r>
              <a:rPr lang="en-US" dirty="0" smtClean="0"/>
              <a:t>First class year</a:t>
            </a:r>
          </a:p>
          <a:p>
            <a:endParaRPr lang="es-CR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80728"/>
            <a:ext cx="9144000" cy="2520280"/>
            <a:chOff x="0" y="1484784"/>
            <a:chExt cx="9144000" cy="252028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601"/>
            <a:stretch>
              <a:fillRect/>
            </a:stretch>
          </p:blipFill>
          <p:spPr bwMode="auto">
            <a:xfrm>
              <a:off x="0" y="1484784"/>
              <a:ext cx="3335628" cy="2514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2" descr="Lacanja_burn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544"/>
            <a:stretch>
              <a:fillRect/>
            </a:stretch>
          </p:blipFill>
          <p:spPr bwMode="auto">
            <a:xfrm>
              <a:off x="3131840" y="1484784"/>
              <a:ext cx="3962400" cy="25202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938" r="8331" b="1839"/>
            <a:stretch>
              <a:fillRect/>
            </a:stretch>
          </p:blipFill>
          <p:spPr bwMode="auto">
            <a:xfrm>
              <a:off x="6047656" y="1484784"/>
              <a:ext cx="3096344" cy="25202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8" name="Subtitle 2"/>
            <p:cNvSpPr txBox="1">
              <a:spLocks/>
            </p:cNvSpPr>
            <p:nvPr/>
          </p:nvSpPr>
          <p:spPr>
            <a:xfrm>
              <a:off x="0" y="3068960"/>
              <a:ext cx="3131840" cy="93610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7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Rural poverty</a:t>
              </a:r>
              <a:endParaRPr kumimoji="0" lang="en-US" sz="5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C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3131840" y="3068960"/>
              <a:ext cx="2880320" cy="93610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12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Environmental</a:t>
              </a:r>
              <a:r>
                <a:rPr kumimoji="0" lang="en-US" sz="11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1200" b="1" i="0" u="none" strike="noStrike" kern="120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degradation</a:t>
              </a:r>
              <a:endParaRPr kumimoji="0" lang="en-US" sz="1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C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6012160" y="3068960"/>
              <a:ext cx="3131840" cy="936104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7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+mn-cs"/>
                </a:rPr>
                <a:t>War</a:t>
              </a:r>
              <a:endParaRPr kumimoji="0" lang="en-US" sz="57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s-C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4355976" y="3573016"/>
            <a:ext cx="432048" cy="5760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jimenez\Documents\Photos\VA Highlands\B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00" r="4687" b="8195"/>
          <a:stretch>
            <a:fillRect/>
          </a:stretch>
        </p:blipFill>
        <p:spPr bwMode="auto">
          <a:xfrm>
            <a:off x="0" y="0"/>
            <a:ext cx="924984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53136"/>
            <a:ext cx="9324528" cy="22048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 algn="l"/>
            <a:r>
              <a:rPr lang="en-US" dirty="0" smtClean="0">
                <a:solidFill>
                  <a:schemeClr val="tx1"/>
                </a:solidFill>
              </a:rPr>
              <a:t>Prepare leaders with ethical values to contribute to the sustainable development of the humid tropics and construct a prosperous and just society.</a:t>
            </a:r>
          </a:p>
          <a:p>
            <a:endParaRPr lang="es-CR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23728" y="188640"/>
            <a:ext cx="7020272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Our mission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2" name="Picture 2" descr="C:\Users\kjimenez\AppData\Local\Temp\Rar$DI09.530\Untitled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"/>
            <a:ext cx="1343508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11770"/>
            <a:ext cx="8229600" cy="724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is </a:t>
            </a:r>
            <a:r>
              <a:rPr lang="en-US" dirty="0">
                <a:solidFill>
                  <a:schemeClr val="bg1"/>
                </a:solidFill>
              </a:rPr>
              <a:t>EARTH?</a:t>
            </a:r>
          </a:p>
        </p:txBody>
      </p:sp>
      <p:pic>
        <p:nvPicPr>
          <p:cNvPr id="66563" name="Picture 3" descr="crnewz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9144000" cy="3830638"/>
          </a:xfrm>
          <a:prstGeom prst="rect">
            <a:avLst/>
          </a:prstGeom>
          <a:noFill/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3059114" y="5661026"/>
            <a:ext cx="3384551" cy="707886"/>
          </a:xfrm>
          <a:prstGeom prst="rect">
            <a:avLst/>
          </a:prstGeom>
          <a:solidFill>
            <a:srgbClr val="F4702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EARTH University</a:t>
            </a:r>
            <a:br>
              <a:rPr lang="en-US" sz="20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Guácimo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, Limón</a:t>
            </a: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539751" y="3068639"/>
            <a:ext cx="0" cy="2592387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79390" y="5661026"/>
            <a:ext cx="2808287" cy="707886"/>
          </a:xfrm>
          <a:prstGeom prst="rect">
            <a:avLst/>
          </a:prstGeom>
          <a:solidFill>
            <a:srgbClr val="F47026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EARTH-La </a:t>
            </a:r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Flor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Liberia, Guanacaste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2555875" y="3644901"/>
            <a:ext cx="647700" cy="2016125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95288" y="2852738"/>
            <a:ext cx="288925" cy="287337"/>
          </a:xfrm>
          <a:prstGeom prst="star5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auto">
          <a:xfrm>
            <a:off x="2411414" y="3429000"/>
            <a:ext cx="288925" cy="287338"/>
          </a:xfrm>
          <a:prstGeom prst="star5">
            <a:avLst/>
          </a:prstGeom>
          <a:solidFill>
            <a:srgbClr val="FFFF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8E341-EF00-44D3-BAB8-6D1B97E9E1F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/>
          <a:lstStyle/>
          <a:p>
            <a:r>
              <a:rPr lang="es-CR" dirty="0" err="1" smtClean="0"/>
              <a:t>Special</a:t>
            </a:r>
            <a:r>
              <a:rPr lang="es-CR" dirty="0" smtClean="0"/>
              <a:t> </a:t>
            </a:r>
            <a:r>
              <a:rPr lang="es-CR" dirty="0" err="1" smtClean="0"/>
              <a:t>Guests</a:t>
            </a:r>
            <a:endParaRPr lang="es-C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96" y="1556792"/>
            <a:ext cx="3394472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74575" y="2123855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jimenez\AppData\Local\Microsoft\Windows\Temporary Internet Files\Content.Outlook\6QB2XZQM\FAT 2011_ (1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9" r="92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4653136"/>
            <a:ext cx="9144000" cy="2204864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vert="horz" lIns="91440" tIns="45720" rIns="91440" bIns="45720" numCol="2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dirty="0">
                <a:latin typeface="Century Gothic" pitchFamily="34" charset="0"/>
              </a:rPr>
              <a:t>	</a:t>
            </a:r>
            <a:endParaRPr lang="en-US" sz="3200" dirty="0" smtClean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5100" dirty="0">
                <a:latin typeface="Century Gothic" pitchFamily="34" charset="0"/>
              </a:rPr>
              <a:t>	</a:t>
            </a:r>
            <a:r>
              <a:rPr lang="en-US" sz="5100" dirty="0" smtClean="0">
                <a:latin typeface="Century Gothic" pitchFamily="34" charset="0"/>
              </a:rPr>
              <a:t>410  </a:t>
            </a:r>
            <a:r>
              <a:rPr lang="en-US" sz="5100" dirty="0">
                <a:latin typeface="Century Gothic" pitchFamily="34" charset="0"/>
              </a:rPr>
              <a:t>from </a:t>
            </a:r>
            <a:r>
              <a:rPr lang="en-US" sz="5100" b="1" dirty="0">
                <a:latin typeface="Century Gothic" pitchFamily="34" charset="0"/>
              </a:rPr>
              <a:t>29</a:t>
            </a:r>
            <a:r>
              <a:rPr lang="en-US" sz="5100" dirty="0">
                <a:latin typeface="Century Gothic" pitchFamily="34" charset="0"/>
              </a:rPr>
              <a:t> countries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100" dirty="0" smtClean="0">
                <a:latin typeface="Century Gothic" pitchFamily="34" charset="0"/>
              </a:rPr>
              <a:t>		40% </a:t>
            </a:r>
            <a:r>
              <a:rPr lang="en-US" sz="5100" dirty="0">
                <a:latin typeface="Century Gothic" pitchFamily="34" charset="0"/>
              </a:rPr>
              <a:t>female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5100" dirty="0" smtClean="0">
                <a:latin typeface="Century Gothic" pitchFamily="34" charset="0"/>
              </a:rPr>
              <a:t>		76% </a:t>
            </a:r>
            <a:r>
              <a:rPr lang="en-US" sz="5100" dirty="0">
                <a:latin typeface="Century Gothic" pitchFamily="34" charset="0"/>
              </a:rPr>
              <a:t>from rural </a:t>
            </a:r>
            <a:r>
              <a:rPr lang="en-US" sz="5100" dirty="0" smtClean="0">
                <a:latin typeface="Century Gothic" pitchFamily="34" charset="0"/>
              </a:rPr>
              <a:t>areas</a:t>
            </a:r>
            <a:r>
              <a:rPr lang="en-US" sz="3200" dirty="0" smtClean="0">
                <a:latin typeface="Century Gothic" pitchFamily="34" charset="0"/>
              </a:rPr>
              <a:t/>
            </a:r>
            <a:br>
              <a:rPr lang="en-US" sz="3200" dirty="0" smtClean="0">
                <a:latin typeface="Century Gothic" pitchFamily="34" charset="0"/>
              </a:rPr>
            </a:br>
            <a:endParaRPr lang="en-US" sz="3200" dirty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latin typeface="Century Gothic" pitchFamily="34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700" dirty="0" smtClean="0">
                <a:latin typeface="Century Gothic" pitchFamily="34" charset="0"/>
              </a:rPr>
              <a:t>	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4700" dirty="0">
                <a:latin typeface="Century Gothic" pitchFamily="34" charset="0"/>
              </a:rPr>
              <a:t>	</a:t>
            </a:r>
            <a:endParaRPr lang="en-US" sz="4700" dirty="0" smtClean="0">
              <a:latin typeface="Century Gothic" pitchFamily="34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4700" dirty="0">
                <a:latin typeface="Century Gothic" pitchFamily="34" charset="0"/>
              </a:rPr>
              <a:t>	</a:t>
            </a:r>
            <a:r>
              <a:rPr lang="en-US" sz="6500" dirty="0" smtClean="0">
                <a:latin typeface="Century Gothic" pitchFamily="34" charset="0"/>
              </a:rPr>
              <a:t>Highly-subsidized model with </a:t>
            </a:r>
            <a:r>
              <a:rPr lang="en-US" sz="6500" b="1" dirty="0">
                <a:latin typeface="Century Gothic" pitchFamily="34" charset="0"/>
              </a:rPr>
              <a:t>60% </a:t>
            </a:r>
            <a:r>
              <a:rPr lang="en-US" sz="6500" dirty="0">
                <a:latin typeface="Century Gothic" pitchFamily="34" charset="0"/>
              </a:rPr>
              <a:t>on full scholarship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3778"/>
            <a:ext cx="91440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global student body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45720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10:1 student/faculty ratio (40 faculty from 19 countries)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Faculty as facilitators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Integrated and multi-disciplinary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Student-centered learning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Experiential and participatory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4 formative areas:</a:t>
            </a:r>
          </a:p>
          <a:p>
            <a:pPr lvl="1"/>
            <a:r>
              <a:rPr lang="en-US" dirty="0" smtClean="0"/>
              <a:t>Technical &amp; scientific knowledge</a:t>
            </a:r>
          </a:p>
          <a:p>
            <a:pPr lvl="1"/>
            <a:r>
              <a:rPr lang="en-US" dirty="0" smtClean="0"/>
              <a:t>Social and environmental awareness and commitment</a:t>
            </a:r>
          </a:p>
          <a:p>
            <a:pPr lvl="1"/>
            <a:r>
              <a:rPr lang="en-US" dirty="0" smtClean="0"/>
              <a:t>Values and ethics</a:t>
            </a:r>
          </a:p>
          <a:p>
            <a:pPr lvl="1"/>
            <a:r>
              <a:rPr lang="en-US" dirty="0" smtClean="0"/>
              <a:t>Entrepreneurship </a:t>
            </a:r>
            <a:endParaRPr lang="es-CR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solidFill>
            <a:srgbClr val="F47026"/>
          </a:solidFill>
        </p:spPr>
        <p:txBody>
          <a:bodyPr wrap="square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770"/>
            <a:ext cx="9144000" cy="868958"/>
          </a:xfrm>
        </p:spPr>
        <p:txBody>
          <a:bodyPr>
            <a:normAutofit/>
          </a:bodyPr>
          <a:lstStyle/>
          <a:p>
            <a:r>
              <a:rPr lang="es-CR" dirty="0" err="1" smtClean="0">
                <a:solidFill>
                  <a:schemeClr val="bg1"/>
                </a:solidFill>
              </a:rPr>
              <a:t>Our</a:t>
            </a:r>
            <a:r>
              <a:rPr lang="es-CR" dirty="0" smtClean="0">
                <a:solidFill>
                  <a:schemeClr val="bg1"/>
                </a:solidFill>
              </a:rPr>
              <a:t> </a:t>
            </a:r>
            <a:r>
              <a:rPr lang="es-CR" dirty="0" err="1" smtClean="0">
                <a:solidFill>
                  <a:schemeClr val="bg1"/>
                </a:solidFill>
              </a:rPr>
              <a:t>educational</a:t>
            </a:r>
            <a:r>
              <a:rPr lang="es-CR" dirty="0" smtClean="0">
                <a:solidFill>
                  <a:schemeClr val="bg1"/>
                </a:solidFill>
              </a:rPr>
              <a:t> </a:t>
            </a:r>
            <a:r>
              <a:rPr lang="es-CR" dirty="0" err="1" smtClean="0">
                <a:solidFill>
                  <a:schemeClr val="bg1"/>
                </a:solidFill>
              </a:rPr>
              <a:t>model</a:t>
            </a:r>
            <a:endParaRPr lang="es-C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Picture 2" descr="C:\Users\kjimenez\Pictures\For Randy\42mm cerc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229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Our history</vt:lpstr>
      <vt:lpstr>PowerPoint Presentation</vt:lpstr>
      <vt:lpstr>Where is EARTH?</vt:lpstr>
      <vt:lpstr>Special Guests</vt:lpstr>
      <vt:lpstr>PowerPoint Presentation</vt:lpstr>
      <vt:lpstr>Our educational model</vt:lpstr>
      <vt:lpstr>PowerPoint Presentation</vt:lpstr>
      <vt:lpstr>Social and environmental awareness   </vt:lpstr>
      <vt:lpstr>Alumni impact</vt:lpstr>
      <vt:lpstr>PowerPoint Presentation</vt:lpstr>
      <vt:lpstr>Partnership with Whole Foods Market</vt:lpstr>
      <vt:lpstr>We are proud to be Whole Trade</vt:lpstr>
      <vt:lpstr>PowerPoint Presentation</vt:lpstr>
      <vt:lpstr>PowerPoint Presentation</vt:lpstr>
      <vt:lpstr>PowerPoint Presentation</vt:lpstr>
      <vt:lpstr>Become an EARTH Student</vt:lpstr>
      <vt:lpstr> Earth’s Contributions to Our Planet  </vt:lpstr>
      <vt:lpstr>Thank You for Your Interest in Earth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kjimenez</dc:creator>
  <cp:lastModifiedBy>Jane</cp:lastModifiedBy>
  <cp:revision>174</cp:revision>
  <dcterms:created xsi:type="dcterms:W3CDTF">2012-05-07T15:52:43Z</dcterms:created>
  <dcterms:modified xsi:type="dcterms:W3CDTF">2013-08-16T01:30:19Z</dcterms:modified>
</cp:coreProperties>
</file>